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265" r:id="rId3"/>
    <p:sldId id="266" r:id="rId4"/>
    <p:sldId id="273" r:id="rId5"/>
    <p:sldId id="275" r:id="rId6"/>
    <p:sldId id="274" r:id="rId7"/>
    <p:sldId id="301" r:id="rId8"/>
    <p:sldId id="302" r:id="rId9"/>
    <p:sldId id="303" r:id="rId10"/>
    <p:sldId id="276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7906" autoAdjust="0"/>
  </p:normalViewPr>
  <p:slideViewPr>
    <p:cSldViewPr>
      <p:cViewPr>
        <p:scale>
          <a:sx n="81" d="100"/>
          <a:sy n="81" d="100"/>
        </p:scale>
        <p:origin x="-123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kola.altiparmakov\Desktop\Sneza%20-%20Neporeski%20prihodi%20Republik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grafik!$D$6:$E$23</c:f>
              <c:multiLvlStrCache>
                <c:ptCount val="18"/>
                <c:lvl>
                  <c:pt idx="0">
                    <c:v>јан-апр</c:v>
                  </c:pt>
                  <c:pt idx="1">
                    <c:v>мај-авг</c:v>
                  </c:pt>
                  <c:pt idx="2">
                    <c:v>сеп-дец</c:v>
                  </c:pt>
                  <c:pt idx="3">
                    <c:v>јан-апр</c:v>
                  </c:pt>
                  <c:pt idx="4">
                    <c:v>мај-авг</c:v>
                  </c:pt>
                  <c:pt idx="5">
                    <c:v>сеп-дец</c:v>
                  </c:pt>
                  <c:pt idx="6">
                    <c:v>јан-апр</c:v>
                  </c:pt>
                  <c:pt idx="7">
                    <c:v>мај-авг</c:v>
                  </c:pt>
                  <c:pt idx="8">
                    <c:v>сеп-дец</c:v>
                  </c:pt>
                  <c:pt idx="9">
                    <c:v>јан-апр</c:v>
                  </c:pt>
                  <c:pt idx="10">
                    <c:v>мај-авг</c:v>
                  </c:pt>
                  <c:pt idx="11">
                    <c:v>сеп-дец</c:v>
                  </c:pt>
                  <c:pt idx="12">
                    <c:v>јан-апр</c:v>
                  </c:pt>
                  <c:pt idx="13">
                    <c:v>мај-авг</c:v>
                  </c:pt>
                  <c:pt idx="14">
                    <c:v>сеп-дец</c:v>
                  </c:pt>
                  <c:pt idx="15">
                    <c:v>јан-апр</c:v>
                  </c:pt>
                  <c:pt idx="16">
                    <c:v>мај-авг</c:v>
                  </c:pt>
                  <c:pt idx="17">
                    <c:v>сеп-дец</c:v>
                  </c:pt>
                </c:lvl>
                <c:lvl>
                  <c:pt idx="0">
                    <c:v>2010</c:v>
                  </c:pt>
                  <c:pt idx="3">
                    <c:v>2011</c:v>
                  </c:pt>
                  <c:pt idx="6">
                    <c:v>2012</c:v>
                  </c:pt>
                  <c:pt idx="9">
                    <c:v>2013</c:v>
                  </c:pt>
                  <c:pt idx="12">
                    <c:v>2014</c:v>
                  </c:pt>
                  <c:pt idx="15">
                    <c:v>2015</c:v>
                  </c:pt>
                </c:lvl>
              </c:multiLvlStrCache>
            </c:multiLvlStrRef>
          </c:cat>
          <c:val>
            <c:numRef>
              <c:f>grafik!$F$6:$F$23</c:f>
              <c:numCache>
                <c:formatCode>#,##0.0</c:formatCode>
                <c:ptCount val="18"/>
                <c:pt idx="0">
                  <c:v>234.29214224999998</c:v>
                </c:pt>
                <c:pt idx="1">
                  <c:v>1238.5435002199999</c:v>
                </c:pt>
                <c:pt idx="2">
                  <c:v>6527.0454850399992</c:v>
                </c:pt>
                <c:pt idx="3">
                  <c:v>79.730780289999998</c:v>
                </c:pt>
                <c:pt idx="4">
                  <c:v>830.25434259999986</c:v>
                </c:pt>
                <c:pt idx="5">
                  <c:v>9162.9571003900019</c:v>
                </c:pt>
                <c:pt idx="6">
                  <c:v>3662.7912472099997</c:v>
                </c:pt>
                <c:pt idx="7">
                  <c:v>1601.62765666</c:v>
                </c:pt>
                <c:pt idx="8">
                  <c:v>8612.4334313399995</c:v>
                </c:pt>
                <c:pt idx="9">
                  <c:v>107.28335955000001</c:v>
                </c:pt>
                <c:pt idx="10">
                  <c:v>4569.4253266699998</c:v>
                </c:pt>
                <c:pt idx="11">
                  <c:v>12193.225133090004</c:v>
                </c:pt>
                <c:pt idx="12">
                  <c:v>333.49625787000002</c:v>
                </c:pt>
                <c:pt idx="13">
                  <c:v>13.503080149999979</c:v>
                </c:pt>
                <c:pt idx="14">
                  <c:v>9428.1333590200011</c:v>
                </c:pt>
                <c:pt idx="15">
                  <c:v>14591.70446773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66976"/>
        <c:axId val="98368512"/>
      </c:barChart>
      <c:catAx>
        <c:axId val="9836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8368512"/>
        <c:crosses val="autoZero"/>
        <c:auto val="1"/>
        <c:lblAlgn val="ctr"/>
        <c:lblOffset val="100"/>
        <c:noMultiLvlLbl val="0"/>
      </c:catAx>
      <c:valAx>
        <c:axId val="9836851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83669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FDC13-76E3-48A5-8D93-99ADE2C65CB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36E5D-D753-43DA-A80D-BFF6917C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17.6.2015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279116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74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650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0003-69F2-413A-8BC0-6406C1BF107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C437-AE35-48B1-8759-9FDA7559299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C7B0F-2A0F-4929-82FB-23A3993AB6F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D84E5-68A8-4447-9935-5D109A6B51E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4D14-A12D-468D-BB3E-F526F14482F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F304-44FE-418F-9D38-2FE12DC8D39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C296-BCF2-4F1D-8C3D-A9FE1859DD9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BE78-DA5C-476B-8950-DC22831E701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85FA-CCAB-4D5C-994A-AABF66EEC6B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ABCE-52B4-4F41-9086-196AB383DB4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5FD1-4096-42C8-8136-EA4008FE080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5311-3D1E-4094-A75A-7D2C04AD85E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4EA3-1786-41AB-BD65-4237E42D7DF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9F8C1-2644-4927-BC3E-CFECDB2FA48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1E13-8ACD-4831-880C-83D64965634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28CA-13BB-4DD7-B09F-DF078973E2A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185C0-E72A-4E80-BBFE-5777BA455C7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B607-1EB2-4472-BE0B-B7C800395CB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CA51-8C83-4CBB-8C3D-0E9B1E24427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9BB7-0478-42F4-B25F-9B541EA0DC7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7ED1-A607-4301-9AB2-94625F68DC2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11DA-EAD3-480A-AE79-3ABB17735F0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88B170-F12B-4031-93D5-FEE8FF0E0D3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28EF72-E306-4E47-893A-70781380B8D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17.6.2015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јун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16346" y="2877904"/>
            <a:ext cx="874814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ФИСКАЛНА КОНСОЛИДАЦИЈА У 2015. ГОДИНИ</a:t>
            </a:r>
            <a:endParaRPr lang="sr-Cyrl-R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ОСНОВНИ РЕФОРМСКИ ИЗАЗОВИ</a:t>
            </a:r>
            <a:endParaRPr lang="ru-RU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" y="188640"/>
            <a:ext cx="9144001" cy="1008286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Касни се са реформама – главном полугом смањења високог дефицита после  2015. године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0120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Основа трајног оздрављења јавних финансија јесте спровођење структурних реформи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Пробијен је најављени рок за решавање петрохемијских предузећа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План финансијског реструктурирања ЕПС-а усвојен је у јуну (уместо у марту), уз за сада једину меру повећања цене струје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Планови трансформације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Пореске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управе касне, а дубока реформа ове службе је кључна за борбу против </a:t>
            </a:r>
            <a:r>
              <a:rPr lang="sr-Cyrl-RS" sz="2000" smtClean="0">
                <a:latin typeface="Times New Roman" pitchFamily="18" charset="0"/>
                <a:cs typeface="Times New Roman" pitchFamily="18" charset="0"/>
              </a:rPr>
              <a:t>сиве економије</a:t>
            </a:r>
            <a:endParaRPr lang="sr-Cyrl-RS" sz="200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Није отпочело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отпуштање вишка запослених у буџетском сектору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Структурне реформе су један од основа споразума са ММФ-ом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Кварталне ревизије подстичу да се од најављених реформи не одустане, колико год тешке биле</a:t>
            </a: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92162"/>
          </a:xfrm>
        </p:spPr>
        <p:txBody>
          <a:bodyPr/>
          <a:lstStyle/>
          <a:p>
            <a:pPr eaLnBrk="1" hangingPunct="1"/>
            <a:r>
              <a:rPr lang="sr-Cyrl-RS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Снажна наплата јавних прихода</a:t>
            </a:r>
            <a:endParaRPr lang="sr-Latn-R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2562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dirty="0" err="1" smtClean="0">
                <a:latin typeface="Times New Roman" pitchFamily="18" charset="0"/>
                <a:cs typeface="Times New Roman" pitchFamily="18" charset="0"/>
              </a:rPr>
              <a:t>Непорески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приходи</a:t>
            </a: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Једнократни ефекти и привремени фактори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Висока наплата неће опстати у наредним годинама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Порески приходи </a:t>
            </a:r>
            <a:r>
              <a:rPr lang="sr-Cyrl-RS" sz="4800" dirty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sr-Cyrl-RS" sz="4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виша наплата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Анти-евазионе мере, углавном код </a:t>
            </a:r>
            <a:r>
              <a:rPr lang="sr-Cyrl-RS" sz="4400" dirty="0" err="1" smtClean="0">
                <a:latin typeface="Times New Roman" pitchFamily="18" charset="0"/>
                <a:cs typeface="Times New Roman" pitchFamily="18" charset="0"/>
              </a:rPr>
              <a:t>акциза</a:t>
            </a: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Конзервативан буџетски план за ПДВ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Делимично боља наплата доприноса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Порез на добит нижи услед пословног циклуса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Трајни ефекти на повећање јавних прихода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865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Дивиденде и добит од јавних предузећа</a:t>
            </a:r>
            <a:endParaRPr lang="sr-Latn-R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25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Наплата почетком 2015. године уместо крајем године</a:t>
            </a:r>
            <a:endParaRPr lang="sr-Cyrl-R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51520" y="980728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08962" cy="792162"/>
          </a:xfrm>
        </p:spPr>
        <p:txBody>
          <a:bodyPr/>
          <a:lstStyle/>
          <a:p>
            <a:pPr eaLnBrk="1" hangingPunct="1"/>
            <a:r>
              <a:rPr lang="sr-Cyrl-RS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 приходи</a:t>
            </a:r>
            <a:endParaRPr lang="sr-Latn-R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400675"/>
          </a:xfrm>
        </p:spPr>
        <p:txBody>
          <a:bodyPr rtlCol="0">
            <a:normAutofit fontScale="70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4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4600" dirty="0" smtClean="0">
                <a:latin typeface="Times New Roman" pitchFamily="18" charset="0"/>
                <a:cs typeface="Times New Roman" pitchFamily="18" charset="0"/>
              </a:rPr>
              <a:t>Заустављен пад ПДВ наплате и благи раст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3700" dirty="0" smtClean="0">
                <a:latin typeface="Times New Roman" pitchFamily="18" charset="0"/>
                <a:cs typeface="Times New Roman" pitchFamily="18" charset="0"/>
              </a:rPr>
              <a:t>Превасходно услед боље наплате </a:t>
            </a:r>
            <a:r>
              <a:rPr lang="sr-Cyrl-RS" sz="3700" dirty="0" err="1" smtClean="0">
                <a:latin typeface="Times New Roman" pitchFamily="18" charset="0"/>
                <a:cs typeface="Times New Roman" pitchFamily="18" charset="0"/>
              </a:rPr>
              <a:t>акциза</a:t>
            </a:r>
            <a:r>
              <a:rPr lang="sr-Cyrl-R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981075"/>
            <a:ext cx="72358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92162"/>
          </a:xfrm>
        </p:spPr>
        <p:txBody>
          <a:bodyPr/>
          <a:lstStyle/>
          <a:p>
            <a:pPr eaLnBrk="1" hangingPunct="1"/>
            <a:r>
              <a:rPr lang="sr-Cyrl-RS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Пореске администрације</a:t>
            </a:r>
            <a:endParaRPr lang="sr-Latn-R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256212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Кључни предуслов за сузбијање сиве економије</a:t>
            </a:r>
            <a:endParaRPr lang="sr-Cyrl-RS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Рационализација и централизација 173 организационе јединице Пореске управе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Подизање квалитета и квантитета људских кадрова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Изградња свеобухватног информационог система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Неопходан реформски план и доследна вишегодишња примена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Могуће повећање прихода око 350 </a:t>
            </a:r>
            <a:r>
              <a:rPr lang="sr-Cyrl-RS" sz="4400" dirty="0" err="1" smtClean="0">
                <a:latin typeface="Times New Roman" pitchFamily="18" charset="0"/>
                <a:cs typeface="Times New Roman" pitchFamily="18" charset="0"/>
              </a:rPr>
              <a:t>мил</a:t>
            </a: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. евра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5100" dirty="0" smtClean="0">
                <a:latin typeface="Times New Roman" pitchFamily="18" charset="0"/>
                <a:cs typeface="Times New Roman" pitchFamily="18" charset="0"/>
              </a:rPr>
              <a:t>Опрезно са новом (</a:t>
            </a:r>
            <a:r>
              <a:rPr lang="sr-Cyrl-RS" sz="5100" dirty="0" err="1" smtClean="0">
                <a:latin typeface="Times New Roman" pitchFamily="18" charset="0"/>
                <a:cs typeface="Times New Roman" pitchFamily="18" charset="0"/>
              </a:rPr>
              <a:t>онлајн</a:t>
            </a:r>
            <a:r>
              <a:rPr lang="sr-Cyrl-RS" sz="5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5100" dirty="0" err="1" smtClean="0">
                <a:latin typeface="Times New Roman" pitchFamily="18" charset="0"/>
                <a:cs typeface="Times New Roman" pitchFamily="18" charset="0"/>
              </a:rPr>
              <a:t>фискализацијом</a:t>
            </a:r>
            <a:endParaRPr lang="sr-Cyrl-RS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Неуспела епизода са бежичним очитавањем фискалних каса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Велики трошкови без осетних ефеката на сиву економију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54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 увек није познато како ће се рационализовати јавни сектор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9134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за државну управу дало општу анализу, али непознато да ли Влада прихвата обавезе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Идентификовани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очигледни вишкови: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здравству, полицији, судству → потребне реформе у великим ресорима државе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Кључна је реакција министарстава и Владе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прихвате обавезу,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израде секторске анализе до краја године,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Влада усвоји и спроводи програм од следеће године.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 рационализације не обухватају експлицитно решавања статуса (формално) запослених на Косову и Метохији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даље се исплаћује неуставни »Косовски додатак«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формално запослени на Косову, живе и раде у Централној Србији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Неуређен систем, потребно обухватити у рационализацији и поделити терет</a:t>
            </a:r>
          </a:p>
          <a:p>
            <a:pPr lvl="1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BAB9-AC8A-4903-A53E-DDFF028CADB3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79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 закон само помоћно средство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4056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максималном броју запослених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пресудан, не доноси суштински ништа ново</a:t>
            </a:r>
          </a:p>
          <a:p>
            <a:pPr lvl="2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се мора уклопити у буџетирану масу зарада, што је и до сада био случај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Кључно и даље остаје да се ребалансом не повећа фонд плата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Ново: прецизни критеријуми за одређивање броја запослених у локалним самоуправама, али динамика отпуштања није утврђена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BAB9-AC8A-4903-A53E-DDFF028CADB3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95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Реформе у државним предузећима су пресудне, али су тек на почетку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400600"/>
          </a:xfrm>
        </p:spPr>
        <p:txBody>
          <a:bodyPr>
            <a:normAutofit fontScale="775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Државна предузећа (и даље) много коштају</a:t>
            </a:r>
          </a:p>
          <a:p>
            <a:pPr lvl="1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купно за активиране гаранције и субвенције око 700 милиона евра (2,1%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су највећи фискални ризик</a:t>
            </a:r>
          </a:p>
          <a:p>
            <a:pPr marL="742950" lvl="2" indent="-34290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дато 1 млрд евра кроз гаранције и субвенције (3%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-а), а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дугује 1 млрд евра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Прве најаве унапређења</a:t>
            </a:r>
          </a:p>
          <a:p>
            <a:pPr lvl="1"/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финансијско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преструктурирање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(цена струје), Железнице – статусна промена,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свест о проблему, накнада за транспорт гаса и Радна група</a:t>
            </a:r>
          </a:p>
          <a:p>
            <a:pPr lvl="0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се одупрети лошим („креативним“) решењима</a:t>
            </a:r>
          </a:p>
          <a:p>
            <a:pPr lvl="1"/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припајање раније издвојених предузећа,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преузимање у власништво губиташа, Железнице – (само) </a:t>
            </a:r>
            <a:r>
              <a:rPr lang="sr-Latn-R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hoc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уштеде</a:t>
            </a:r>
          </a:p>
          <a:p>
            <a:pPr lvl="0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Примена тешких реформских мера тек предстоји</a:t>
            </a:r>
          </a:p>
          <a:p>
            <a:pPr lvl="1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Професионално, политички и социјално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 изазови</a:t>
            </a:r>
            <a:endParaRPr lang="sr-Cyrl-R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BAB9-AC8A-4903-A53E-DDFF028CADB3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r-Cyrl-R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цене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струје неопходно, али тек први корак у средњем року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Нарочити када се има у виду да само 4,5% од 12% припада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Вишак запослених и до 10.000 људи</a:t>
            </a:r>
          </a:p>
          <a:p>
            <a:pPr lvl="2"/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Ограничити отпремнине на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евра</a:t>
            </a:r>
          </a:p>
          <a:p>
            <a:pPr lvl="1"/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Смањивање техничких губитака (нова бројила)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Један од кредита истиче у јуну ове године</a:t>
            </a:r>
          </a:p>
          <a:p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Хемијски комплекс плаћа, али вероватно само привремено</a:t>
            </a:r>
          </a:p>
          <a:p>
            <a:pPr lvl="2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Предузећа субвенционисана крајем 2014. да плате гас у овој години</a:t>
            </a:r>
          </a:p>
          <a:p>
            <a:pPr lvl="2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Тренутно повољни односи цена: ниске увозне и више продајне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Непозната стратегија развоја (алтернативни правци снабдевања и инвестирања, увозна цена гаса)</a:t>
            </a:r>
          </a:p>
          <a:p>
            <a:pPr lvl="0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Железнице Србије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смањење броја запослених (за трећину?), рационализација мреже и смањење возног парка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Неефикасност у извршавању инвестиција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 10,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Жежељев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мост…</a:t>
            </a:r>
            <a:endParaRPr lang="sr-Cyrl-R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BAB9-AC8A-4903-A53E-DDFF028CADB3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32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 у процесу приватизације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процесу 526 предузећа са 93.000 запослених</a:t>
            </a:r>
          </a:p>
          <a:p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Прва група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половином запослених, 353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предузећа) – предвиђено брзо решавање</a:t>
            </a:r>
          </a:p>
          <a:p>
            <a:pPr lvl="2"/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(189 предузећа, 5.000 запослених)</a:t>
            </a:r>
          </a:p>
          <a:p>
            <a:pPr lvl="2"/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Подржављење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(47 предузећа, 2.000 запослених)</a:t>
            </a:r>
          </a:p>
          <a:p>
            <a:pPr lvl="2"/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Скидање заштите 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(117 </a:t>
            </a:r>
            <a:r>
              <a:rPr lang="sr-Cyrl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предузећа, 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40.000 </a:t>
            </a:r>
            <a:r>
              <a:rPr lang="sr-Cyrl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запослених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sr-Cyrl-R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sr-Cyrl-R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половином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запослених, 173 предузећа) – одложено решавање статуса</a:t>
            </a:r>
          </a:p>
          <a:p>
            <a:pPr lvl="2"/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Продужавање заштите од поверилаца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(17+44 предузећа, 32.000 запослених)</a:t>
            </a:r>
            <a:endParaRPr lang="sr-Cyrl-RS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Одлагање приватизације 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(82 </a:t>
            </a:r>
            <a:r>
              <a:rPr lang="sr-Cyrl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предузећа, 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4.500 </a:t>
            </a:r>
            <a:r>
              <a:rPr lang="sr-Cyrl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запослених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Обустављање приватизације 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</a:t>
            </a:r>
            <a:r>
              <a:rPr lang="sr-Cyrl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</a:t>
            </a:r>
            <a:r>
              <a:rPr lang="sr-Cyrl-R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9.500 </a:t>
            </a:r>
            <a:r>
              <a:rPr lang="sr-Cyrl-R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запослених)</a:t>
            </a:r>
          </a:p>
          <a:p>
            <a:pPr lvl="1"/>
            <a:endParaRPr lang="sr-Cyrl-R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Cyrl-R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BAB9-AC8A-4903-A53E-DDFF028CADB3}" type="slidenum">
              <a:rPr lang="sr-Latn-RS" smtClean="0"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447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2444" y="260474"/>
            <a:ext cx="9264964" cy="576238"/>
          </a:xfrm>
        </p:spPr>
        <p:txBody>
          <a:bodyPr/>
          <a:lstStyle/>
          <a:p>
            <a:pPr eaLnBrk="1" hangingPunct="1"/>
            <a:r>
              <a:rPr lang="sr-Cyrl-RS" altLang="sr-Latn-RS" sz="3400" dirty="0" smtClean="0">
                <a:latin typeface="Times New Roman" pitchFamily="18" charset="0"/>
                <a:cs typeface="Times New Roman" pitchFamily="18" charset="0"/>
              </a:rPr>
              <a:t>Фискални планови за 2015. се остварују, али кључне реформе нису започете</a:t>
            </a:r>
            <a:endParaRPr lang="sr-Latn-CS" altLang="sr-Latn-R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95" y="1340768"/>
            <a:ext cx="9144000" cy="546148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Дефицит у 2015.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(оцењујемо)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смањен са 6,6% из 2014. на нешто испод 5% БДП-а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рајно смањење дефицита од скоро 2 п.п. – одлично, али тек почетак 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Смањење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пензија и плата у јавном сектору, боља наплата прихода, повећање акциза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Боље од планираног дефицита за 2015. годину (5,9% БДП-а)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Могуће смањење дефицита у 2015. и за 3 п.п. или више – привремено и непожељно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еформе пресудне за успех фискалне консолидације суштински нису отпочеле, постоје само мањи помаци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Реформе јавних предузећа: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ЕПС (касни се с планом), Србијагас (тек је формирана Радна група за решавање петрохемијског комплекса предузећа), Железнице (још увек нема трајних уштеда)...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Решавање судбине предузећа у приватизацији: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од укупно 93.000 запослених одлаже се решавање предузећа у којима је запослено око половине укуног броја радника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Рационализација броја запослених у јавном сектору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још увек нема прецизних планова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048672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Подржавамо решења за прву групу, при чему треба: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Истрајати на покренутим стечајевима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Истрајати на укинутој заштити (блокади, продаји или новим стечајевима; )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Избегавати нова подржављења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повећавати отпремнине</a:t>
            </a:r>
          </a:p>
          <a:p>
            <a:pPr lvl="1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Решавање друге групе да узме у обзир: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Свако одлагање решења кошта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Ширење неликвидности, губитака, неплаћени порези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Опрезно при преузимању комерцијалних обавеза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Преузете обавезе ЈАТ-а од 20 млрд динара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Потенцијални раст јавног дуга за 700 милиона евра</a:t>
            </a:r>
          </a:p>
          <a:p>
            <a:pPr lvl="1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 инвестиције тек након решавања статуса</a:t>
            </a:r>
          </a:p>
          <a:p>
            <a:pPr lvl="2"/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Упитна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исплативост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улагања у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РТБ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Бор, помиње се </a:t>
            </a:r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Петрохемија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BAB9-AC8A-4903-A53E-DDFF028CADB3}" type="slidenum">
              <a:rPr lang="sr-Latn-RS" smtClean="0"/>
              <a:t>20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36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6512" y="116458"/>
            <a:ext cx="9144000" cy="864270"/>
          </a:xfrm>
        </p:spPr>
        <p:txBody>
          <a:bodyPr/>
          <a:lstStyle/>
          <a:p>
            <a:pPr eaLnBrk="1" hangingPunct="1"/>
            <a:r>
              <a:rPr lang="sr-Cyrl-RS" altLang="sr-Latn-RS" sz="3400" dirty="0" smtClean="0">
                <a:latin typeface="Times New Roman" pitchFamily="18" charset="0"/>
                <a:cs typeface="Times New Roman" pitchFamily="18" charset="0"/>
              </a:rPr>
              <a:t>Реформе јавног сектора су пресудне</a:t>
            </a:r>
            <a:endParaRPr lang="sr-Latn-CS" altLang="sr-Latn-R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Без спровођења структурних реформи све друге жртве могу бити узалудне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Буџетски трошкови на предузећа у државном власништву претходних година су врло брзо расли: са око 2% БДП-а у 2012. на око 3% БДП-а у 2013. и 2014. години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спровођења одговарајућих реформи п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остоји опасност да ови трошкови у будућности наставе снажно да расту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Планиране уштеде од рационализације броја запослених у буџетском сектору износе око 100 млн евра годишње, али само ако се благовремено спроведу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Нема простора за фискална попуштања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Нема основа за повећање плата и пензија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Нема основа за смањење стопе ПДВ-а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1"/>
            <a:ext cx="9071992" cy="988219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Фискални дефицит би у 2015. могао бити </a:t>
            </a:r>
            <a:b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нешто испод 5% БДП-а: добро, одрживо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207434"/>
            <a:ext cx="8964488" cy="5616624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Структурне уштеде у односу на претходну годину око 2 п.п. 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Смањење плата у јавном сектору и пензија: најзначајнија уштеда од 1,5% БДП-а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Сузбијање сиве економије и боља наплата прихода: 0,5% БДП-а (конзервативна процена, могуће су и веће уштеде)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Увођење акцизе на струју: 0,2% БДП-а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Међутим расходи за камате порасли су у односу на претходну годину за великих 0,5% БДП-а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Било познато и планирано, али огромно – толика су на пример годишња издвајања државе за развој науке и технологије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Одустајање од смањења плата и пензија вратило би дефицит на приближно стари ниво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Char char="−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Дефицит би порастао за 1,5% чиме би се практично вратио на ниво из 2014. године од 6,6% БДП-а</a:t>
            </a:r>
          </a:p>
          <a:p>
            <a:pPr marL="0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81"/>
            <a:ext cx="9144000" cy="792088"/>
          </a:xfrm>
        </p:spPr>
        <p:txBody>
          <a:bodyPr/>
          <a:lstStyle/>
          <a:p>
            <a:pPr eaLnBrk="1" hangingPunct="1"/>
            <a:r>
              <a:rPr lang="sr-Cyrl-RS" altLang="sr-Latn-RS" sz="3200" dirty="0" smtClean="0">
                <a:latin typeface="Times New Roman" pitchFamily="18" charset="0"/>
                <a:cs typeface="Times New Roman" pitchFamily="18" charset="0"/>
              </a:rPr>
              <a:t>Дефицит испод 4% БДП-а могућ, али неодржив</a:t>
            </a:r>
            <a:endParaRPr lang="sr-Latn-CS" altLang="sr-Latn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оследица неефикасног извршавања јавних политика, а не додатног побољшања фискалних трендова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Јавне инвестиције извршавају се спорије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прва четири месеца извршено око 15% планираних јавних инвестиција, а обично се у том периоду оствари око 20% плана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Ако се кашњење настави, инвестиције би могле да подбаце за 1 п.п. БДП-а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Исплата отпремнина за вишак раднике у јавном сектору касни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За отпремнине радника предузећа у приватизацији буџетирано 16 млрд, а за раднике у буџетском сектору 8 млрд динара; у прва четири месеца исплаћено мало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Одлаже се решавање проблема предузећа, а прецизних планова рационализације запослених у буџетском сектору нема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Привремене уштеде: повећаће дефицит наредних година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Трошкови отпремнина сачекаће државу и у наредним годинама, као и неизграђени путеви и друга инфраструктура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" y="188465"/>
            <a:ext cx="9144001" cy="884163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Планирани расходи за зараде у буџетском сектору ће се испунити, и без значајног отпуштања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1457" y="1484784"/>
            <a:ext cx="8933032" cy="54006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Планирано смањење расхода за запослене у 2015. првенствено се базирало на смањењу зарада и броја запослених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Иако се отпуштање у 2015. неће спроводити, или ће бити мање од планираног, буџетирани расходи за зараде ће се испунити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Промењен је обрачун минулог рада – узима се у обзир само стаж код последњег послодавца</a:t>
            </a:r>
          </a:p>
          <a:p>
            <a:pPr marL="8001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Укинут је сменски рад као основ за увећање плате, а умањени су и други додаци на зараде</a:t>
            </a:r>
          </a:p>
          <a:p>
            <a:pPr marL="8001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Повећан је природан одлив запослених у пензију крајем претходне године како би се избегли оштрији услови за пензионисање који важе од 2015. године</a:t>
            </a: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1456" y="188640"/>
            <a:ext cx="9144001" cy="648246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Отпуштања у 2015. ипак су неопходна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1456" y="1124744"/>
            <a:ext cx="9112543" cy="573325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 остваривање фискалних планова за 2016. неопходно је да се до краја 2015. спроведе најављено отпуштање 9.000 запослених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Једна од главних мера умањења дефицита у 2016. години јесте смањење расхода за зараде за 5%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Да би се тај план остварио потребно је да се уштеде ефектуирају од 1. јануара 2016, тј. да се 9.000 прекобројних у буџетском сектору отпусти до краја 2015.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супротном би за остваривање фискалних планова за 2016. било потребно отпустити око 10% запослених те године: социјално и политички неизводљиво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Министарство државне управе већ је најавило отпуштање 9.000 запослених у 2015. години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Међутим, нема прецизног плана 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на се само да се половина тог вишка запослених налази у локалним самоуправама, а половина на нивоу Републике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Питање је да ли надлежна Министарства прихватају анализу Министарства државне управе и када ће покренути реформе својих сектора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1080120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Високи издаци за камате и висок дефицит у 2015.</a:t>
            </a:r>
            <a:b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altLang="sr-Latn-RS" sz="33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бар још три године фискалне консолидације</a:t>
            </a:r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1456" y="1484784"/>
            <a:ext cx="9112543" cy="537321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Расходи за камате износиће преко 1,1 млрд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евра (3,5% БДП-а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у 2015. години – међу највишим у Европи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Само 6 европских земаља има веће трошкове камате, релативно као % БДП-а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Нпр. Грчка са дугом од 180% БДП-а за камате плаћа само 0,7 п.п. БДП-а више од Србије, а до 2017. камате ће у Србији порасти на 4% БДП-а, па ће разлика у односу на Грчку практично нестати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За камате трошимо више него за јавне инвестиције, које су најбољи вид јавне потрошње (за инвестиције буџетирано 122 млрд, а камате ће износити око 140 млрд динара у 2015. години)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Нема простора за одустајање од мера фискалне консолидције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Раст расхода за камате у наредним годинама износиће око 0,5% БДП-а у просеку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То значи да ће сваке следеће године бити потребно остварити уштеде на расходима (или повећати приходе) у истом износу  само да би дефицит остао непромењен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" y="260474"/>
            <a:ext cx="9144001" cy="648246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Очекивани привредни раст не даје простор за фискално попуштање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За сада задржавамо процену за 2015. годину: пад БДП-а од 0,5%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 то указује велики међугодишњи пад у првом кварталу од 1,8%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Рецесија траје од друге половине 2013. године, нису кривци ни поплаве ни фискална консолидација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Много неизвесности које могу знатно да утичу на БДП у 2015.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Изузетно успешна пољопривредна сезона може да подигне раст БДП-а изнад 0%, а неуспешна да га обори испод -0,5%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>
                <a:latin typeface="Times New Roman" pitchFamily="18" charset="0"/>
                <a:cs typeface="Times New Roman" pitchFamily="18" charset="0"/>
              </a:rPr>
              <a:t>Нема знакова одрживог опоравка – раста нето извоза и инвестиција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Инвестиције су у првом кварталу оствариле солидан међугодишњи раст од 4,4%, али је због структуре овог раста неизвесно може ли се наставити до краја године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Нето извоз је у првом кварталу чак опао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Независно од стопе раста БДП-а која ће се остварити, трендове привредне активности на које указује почетак 2015. не можемо оценити повољно</a:t>
            </a:r>
          </a:p>
          <a:p>
            <a:pPr marL="0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1970</Words>
  <Application>Microsoft Office PowerPoint</Application>
  <PresentationFormat>On-screen Show (4:3)</PresentationFormat>
  <Paragraphs>239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2_Office Theme</vt:lpstr>
      <vt:lpstr>PowerPoint Presentation</vt:lpstr>
      <vt:lpstr>Фискални планови за 2015. се остварују, али кључне реформе нису започете</vt:lpstr>
      <vt:lpstr>Реформе јавног сектора су пресудне</vt:lpstr>
      <vt:lpstr>Фискални дефицит би у 2015. могао бити  нешто испод 5% БДП-а: добро, одрживо</vt:lpstr>
      <vt:lpstr>Дефицит испод 4% БДП-а могућ, али неодржив</vt:lpstr>
      <vt:lpstr>Планирани расходи за зараде у буџетском сектору ће се испунити, и без значајног отпуштања</vt:lpstr>
      <vt:lpstr>Отпуштања у 2015. ипак су неопходна</vt:lpstr>
      <vt:lpstr>Високи издаци за камате и висок дефицит у 2015.  бар још три године фискалне консолидације </vt:lpstr>
      <vt:lpstr>Очекивани привредни раст не даје простор за фискално попуштање</vt:lpstr>
      <vt:lpstr>Касни се са реформама – главном полугом смањења високог дефицита после  2015. године</vt:lpstr>
      <vt:lpstr>Снажна наплата јавних прихода</vt:lpstr>
      <vt:lpstr>Дивиденде и добит од јавних предузећа</vt:lpstr>
      <vt:lpstr>Порески приходи</vt:lpstr>
      <vt:lpstr>Реформа Пореске администрације</vt:lpstr>
      <vt:lpstr>Још увек није познато како ће се рационализовати јавни сектор</vt:lpstr>
      <vt:lpstr>Нови закон само помоћно средство</vt:lpstr>
      <vt:lpstr>Реформе у државним предузећима су пресудне, али су тек на почетку</vt:lpstr>
      <vt:lpstr>PowerPoint Presentation</vt:lpstr>
      <vt:lpstr>Предузећа у процесу приватизације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Ana Vehovec</cp:lastModifiedBy>
  <cp:revision>207</cp:revision>
  <cp:lastPrinted>2015-06-17T07:10:13Z</cp:lastPrinted>
  <dcterms:created xsi:type="dcterms:W3CDTF">2014-10-24T08:04:53Z</dcterms:created>
  <dcterms:modified xsi:type="dcterms:W3CDTF">2015-06-17T08:39:11Z</dcterms:modified>
</cp:coreProperties>
</file>